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jpeg>
</file>

<file path=ppt/media/image28.jpeg>
</file>

<file path=ppt/media/image29.gif>
</file>

<file path=ppt/media/image3.png>
</file>

<file path=ppt/media/image30.jpeg>
</file>

<file path=ppt/media/image4.png>
</file>

<file path=ppt/media/image5.jpeg>
</file>

<file path=ppt/media/image6.jpeg>
</file>

<file path=ppt/media/image7.tiff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EE59D0-0FE2-486B-8E93-E38619F41C5E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B749C4-84CE-4DE3-BCF3-5202EDE75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80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511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96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559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857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88A9CC-9794-4FED-BC89-CFC7617E798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00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009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88A9CC-9794-4FED-BC89-CFC7617E798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642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88A9CC-9794-4FED-BC89-CFC7617E798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3991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44271A2-E534-47B8-BF68-2C0ECFACAE6D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2543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88A9CC-9794-4FED-BC89-CFC7617E798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3593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88A9CC-9794-4FED-BC89-CFC7617E79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050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1228A-6C4F-47AB-8614-806C1FD0C47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2548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44271A2-E534-47B8-BF68-2C0ECFACAE6D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4442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44271A2-E534-47B8-BF68-2C0ECFACAE6D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234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44271A2-E534-47B8-BF68-2C0ECFACAE6D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2961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3719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342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9871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381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691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82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9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029A2A55-57D5-4382-8778-75EB531CDE4B}" type="slidenum">
              <a:rPr lang="en-US" altLang="en-US" smtClean="0"/>
              <a:pPr/>
              <a:t>3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9795304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8414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7128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263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1528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0899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5853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5944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33931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5640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59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06E55995-BD89-4430-8430-CB3E6BE2D8BC}" type="slidenum">
              <a:rPr lang="en-US" altLang="en-US" smtClean="0"/>
              <a:pPr/>
              <a:t>4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4368451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8372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5633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13004113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989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77875" indent="-2984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95388" indent="-2381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74813" indent="-2381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154238" indent="-2381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611438" indent="-2381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68638" indent="-2381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525838" indent="-2381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83038" indent="-2381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6ADF3B2-4137-4B7B-A3B2-1CD563CAB0C5}" type="slidenum">
              <a:rPr lang="en-US" altLang="en-US" smtClean="0"/>
              <a:pPr/>
              <a:t>5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44053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3E800A1A-5B60-4228-9A87-5B50CAA40F7C}" type="slidenum">
              <a:rPr lang="en-US" altLang="en-US" smtClean="0"/>
              <a:pPr/>
              <a:t>6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957490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3D0F6-3ABB-4D35-9FBB-1892DB07CE3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088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193CD60-EE56-496A-A4F8-11E32F283E3D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12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mtClean="0"/>
              <a:t>Faster than Moore;s Law</a:t>
            </a:r>
          </a:p>
          <a:p>
            <a:r>
              <a:rPr lang="en-US" altLang="en-US" smtClean="0"/>
              <a:t>Implication to the IT community</a:t>
            </a:r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77875" indent="-2984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95388" indent="-2381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74813" indent="-2381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154238" indent="-2381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611438" indent="-2381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68638" indent="-2381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525838" indent="-2381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83038" indent="-2381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4D30A897-375E-48DA-B1F4-02064ED04F9B}" type="slidenum">
              <a:rPr lang="ko-KR" altLang="en-US" smtClean="0"/>
              <a:pPr/>
              <a:t>9</a:t>
            </a:fld>
            <a:endParaRPr lang="en-US" altLang="ko-KR" smtClean="0"/>
          </a:p>
        </p:txBody>
      </p:sp>
    </p:spTree>
    <p:extLst>
      <p:ext uri="{BB962C8B-B14F-4D97-AF65-F5344CB8AC3E}">
        <p14:creationId xmlns:p14="http://schemas.microsoft.com/office/powerpoint/2010/main" val="1396944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085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07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18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55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992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084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10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32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0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822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651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C4E82-4A9D-475F-B59F-C2587414C6FF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FAC83-61C1-4810-993C-73E145FBB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034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rldefense.proofpoint.com/v2/url?u=https-3A__www.youtube.com_watch-3Fv-3D-2D7GK1HXwCtE&amp;d=DQMFAg&amp;c=c6MrceVCY5m5A_KAUkrdoA&amp;r=Q2uASY-WE2ebCU45cq9skbrzQINJELKYEB9sGPFTfSw&amp;m=adJNnUSbkGNBI2Qpmp3QknU-br9v9iFiJPno7ulsr-M&amp;s=nEb6UNCAfvpKCEVbOSSYGPvGKv4QntoyewWKtXjTVdM&amp;e=" TargetMode="External"/><Relationship Id="rId4" Type="http://schemas.openxmlformats.org/officeDocument/2006/relationships/hyperlink" Target="https://www.youtube.com/watch?v=womKfikWlxM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Filename_extension" TargetMode="External"/><Relationship Id="rId3" Type="http://schemas.openxmlformats.org/officeDocument/2006/relationships/hyperlink" Target="https://en.wikipedia.org/wiki/File_format" TargetMode="External"/><Relationship Id="rId7" Type="http://schemas.openxmlformats.org/officeDocument/2006/relationships/hyperlink" Target="https://en.wikipedia.org/wiki/Protein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wikipedia.org/wiki/RNA" TargetMode="External"/><Relationship Id="rId5" Type="http://schemas.openxmlformats.org/officeDocument/2006/relationships/hyperlink" Target="https://en.wikipedia.org/wiki/DNA" TargetMode="External"/><Relationship Id="rId4" Type="http://schemas.openxmlformats.org/officeDocument/2006/relationships/hyperlink" Target="https://en.wikipedia.org/wiki/Gen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23407"/>
            <a:ext cx="10972800" cy="5002758"/>
          </a:xfrm>
        </p:spPr>
        <p:txBody>
          <a:bodyPr/>
          <a:lstStyle/>
          <a:p>
            <a:r>
              <a:rPr lang="en-US" dirty="0" smtClean="0"/>
              <a:t>Bioinformatics philosophy</a:t>
            </a:r>
          </a:p>
          <a:p>
            <a:pPr lvl="1"/>
            <a:r>
              <a:rPr lang="en-US" dirty="0" smtClean="0"/>
              <a:t>We will be working in the bash or “command line” environment.</a:t>
            </a:r>
          </a:p>
          <a:p>
            <a:r>
              <a:rPr lang="en-US" dirty="0" smtClean="0"/>
              <a:t>Environmental genomics</a:t>
            </a:r>
          </a:p>
          <a:p>
            <a:pPr lvl="1"/>
            <a:r>
              <a:rPr lang="en-US" dirty="0" smtClean="0"/>
              <a:t>We will focus on practice and principles critical to </a:t>
            </a:r>
            <a:r>
              <a:rPr lang="en-US" dirty="0" err="1" smtClean="0"/>
              <a:t>envirnomantsl</a:t>
            </a:r>
            <a:r>
              <a:rPr lang="en-US" dirty="0" smtClean="0"/>
              <a:t> genomics</a:t>
            </a:r>
          </a:p>
          <a:p>
            <a:r>
              <a:rPr lang="en-US" dirty="0" smtClean="0"/>
              <a:t>How is the data generated?</a:t>
            </a:r>
          </a:p>
          <a:p>
            <a:pPr lvl="1"/>
            <a:r>
              <a:rPr lang="en-US" dirty="0" smtClean="0"/>
              <a:t>Critical to know limits and biases</a:t>
            </a:r>
          </a:p>
          <a:p>
            <a:r>
              <a:rPr lang="en-US" dirty="0" smtClean="0"/>
              <a:t>Data “structures” </a:t>
            </a:r>
          </a:p>
          <a:p>
            <a:pPr lvl="1"/>
            <a:r>
              <a:rPr lang="en-US" dirty="0" smtClean="0"/>
              <a:t>Bioinformatics requires predictable data formats and conventions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23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of Meta-barcoding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3115490"/>
          </a:xfrm>
        </p:spPr>
        <p:txBody>
          <a:bodyPr/>
          <a:lstStyle/>
          <a:p>
            <a:r>
              <a:rPr lang="en-US" dirty="0" smtClean="0"/>
              <a:t>Sampling $10 -$10,000 per sample</a:t>
            </a:r>
          </a:p>
          <a:p>
            <a:r>
              <a:rPr lang="en-US" dirty="0" smtClean="0"/>
              <a:t>DNA Isolation – $5-$10</a:t>
            </a:r>
          </a:p>
          <a:p>
            <a:r>
              <a:rPr lang="en-US" dirty="0" smtClean="0"/>
              <a:t>PCR $1-$5</a:t>
            </a:r>
          </a:p>
          <a:p>
            <a:r>
              <a:rPr lang="en-US" dirty="0" smtClean="0"/>
              <a:t>Sequencing $ 1 for 50,000 reads</a:t>
            </a:r>
          </a:p>
          <a:p>
            <a:r>
              <a:rPr lang="en-US" dirty="0" smtClean="0"/>
              <a:t>Analysis:  $150/hour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81633" y="4734520"/>
            <a:ext cx="73831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Your experimental design should keep </a:t>
            </a:r>
          </a:p>
          <a:p>
            <a:r>
              <a:rPr lang="en-US" sz="3600" dirty="0" smtClean="0"/>
              <a:t>these relative costs in mind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46440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Generation Sequencing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dominant sequencing approach today is </a:t>
            </a:r>
            <a:r>
              <a:rPr lang="en-US" u="sng" dirty="0" smtClean="0"/>
              <a:t>Sequencing by Synthesis (SBS) from Illumina</a:t>
            </a:r>
            <a:r>
              <a:rPr lang="en-US" dirty="0" smtClean="0"/>
              <a:t>.  This technology produces the vast majorities of datasets and will be the method used for your sequencing.</a:t>
            </a:r>
          </a:p>
          <a:p>
            <a:r>
              <a:rPr lang="en-US" dirty="0" smtClean="0"/>
              <a:t>Other interesting and useful approaches include the </a:t>
            </a:r>
            <a:r>
              <a:rPr lang="en-US" u="sng" dirty="0" smtClean="0"/>
              <a:t>Single Molecule Real Time (SMRT) Sequencing approach by Pacific Biosciences</a:t>
            </a:r>
            <a:r>
              <a:rPr lang="en-US" dirty="0" smtClean="0"/>
              <a:t> and </a:t>
            </a:r>
            <a:r>
              <a:rPr lang="en-US" u="sng" dirty="0" err="1" smtClean="0"/>
              <a:t>Nanopore</a:t>
            </a:r>
            <a:r>
              <a:rPr lang="en-US" u="sng" dirty="0" smtClean="0"/>
              <a:t> Sequencing by Oxford </a:t>
            </a:r>
            <a:r>
              <a:rPr lang="en-US" u="sng" dirty="0" err="1" smtClean="0"/>
              <a:t>Nanopore</a:t>
            </a:r>
            <a:r>
              <a:rPr lang="en-US" u="sng" dirty="0" smtClean="0"/>
              <a:t> Technologies</a:t>
            </a:r>
            <a:r>
              <a:rPr lang="en-US" dirty="0" smtClean="0"/>
              <a:t>.  Both of these technologies can produce much longer “reads” or continuous runs of sequence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175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Illumina Sequencing by synthesis</a:t>
            </a:r>
            <a:endParaRPr lang="en-US" dirty="0"/>
          </a:p>
        </p:txBody>
      </p:sp>
      <p:pic>
        <p:nvPicPr>
          <p:cNvPr id="1030" name="Picture 6" descr="Related image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861" y="1836553"/>
            <a:ext cx="4458799" cy="368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980280" y="3643334"/>
            <a:ext cx="55653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4"/>
              </a:rPr>
              <a:t>https://</a:t>
            </a:r>
            <a:r>
              <a:rPr lang="en-US" sz="2000" dirty="0" smtClean="0">
                <a:hlinkClick r:id="rId4"/>
              </a:rPr>
              <a:t>www.youtube.com/watch?v=womKfikWlxM</a:t>
            </a:r>
            <a:endParaRPr lang="en-US" sz="20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5913780" y="1721664"/>
            <a:ext cx="53255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Watch a Video showing the basics of the technology</a:t>
            </a:r>
          </a:p>
        </p:txBody>
      </p:sp>
      <p:sp>
        <p:nvSpPr>
          <p:cNvPr id="3" name="Rectangle 2"/>
          <p:cNvSpPr/>
          <p:nvPr/>
        </p:nvSpPr>
        <p:spPr>
          <a:xfrm>
            <a:off x="5962629" y="4640855"/>
            <a:ext cx="55518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https://www.youtube.com/watch?v=-7GK1HXwCtE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80280" y="3358342"/>
            <a:ext cx="968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Serious</a:t>
            </a:r>
            <a:endParaRPr 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980280" y="4422371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Not so serious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09840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Kelley Thomas\Documents\illumina\Library preps\2-Master Illumina Sample Preparation Overview_v9 (2)_Page_12.tif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3" t="19555" r="3293" b="19779"/>
          <a:stretch/>
        </p:blipFill>
        <p:spPr bwMode="auto">
          <a:xfrm>
            <a:off x="1600200" y="1524000"/>
            <a:ext cx="9067800" cy="4627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 rot="10800000" flipV="1">
            <a:off x="2133600" y="152401"/>
            <a:ext cx="82296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Basic Process</a:t>
            </a:r>
          </a:p>
        </p:txBody>
      </p:sp>
    </p:spTree>
    <p:extLst>
      <p:ext uri="{BB962C8B-B14F-4D97-AF65-F5344CB8AC3E}">
        <p14:creationId xmlns:p14="http://schemas.microsoft.com/office/powerpoint/2010/main" val="196535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Sequencing on the inside surface of a </a:t>
            </a:r>
            <a:r>
              <a:rPr lang="en-US" dirty="0" err="1" smtClean="0"/>
              <a:t>flowcell</a:t>
            </a:r>
            <a:endParaRPr lang="en-US" dirty="0"/>
          </a:p>
        </p:txBody>
      </p:sp>
      <p:pic>
        <p:nvPicPr>
          <p:cNvPr id="2050" name="Picture 2" descr="Image result for illumina flow cell p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782" y="1462309"/>
            <a:ext cx="3568528" cy="5338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:\Users\Kelley Thomas\Documents\MCBS996_13\1-Master_Illumina_Sequencing_Technology_Overview_v11_Page_1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81" y="1548930"/>
            <a:ext cx="6504820" cy="506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521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C:\Users\Kelley Thomas\Documents\MCBS996_13\1-Master_Illumina_Sequencing_Technology_Overview_v11_Page_1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308610"/>
            <a:ext cx="8451851" cy="653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93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Kelley Thomas\Documents\MCBS996_13\1-Master_Illumina_Sequencing_Technology_Overview_v11_Page_1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460" y="1"/>
            <a:ext cx="8869140" cy="670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67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Making sequencing massively parallel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Solid Phase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218" y="2209800"/>
            <a:ext cx="8265583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69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C:\Users\Kelley Thomas\Documents\MCBS996_13\1-Master_Illumina_Sequencing_Technology_Overview_v11_Page_2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457200"/>
            <a:ext cx="7297271" cy="56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836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C:\Users\Kelley Thomas\Documents\MCBS996_13\1-Master_Illumina_Sequencing_Technology_Overview_v11_Page_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764" y="215900"/>
            <a:ext cx="8398436" cy="648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5771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8457" y="378572"/>
            <a:ext cx="11063235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Why </a:t>
            </a:r>
            <a:r>
              <a:rPr lang="en-US" sz="4000" dirty="0" smtClean="0"/>
              <a:t>are we </a:t>
            </a:r>
            <a:r>
              <a:rPr lang="en-US" sz="4000" dirty="0" smtClean="0"/>
              <a:t>pushing the </a:t>
            </a:r>
            <a:r>
              <a:rPr lang="en-US" sz="4000" u="sng" dirty="0" smtClean="0"/>
              <a:t>B</a:t>
            </a:r>
            <a:r>
              <a:rPr lang="en-US" sz="4000" dirty="0" smtClean="0"/>
              <a:t>ourne </a:t>
            </a:r>
            <a:r>
              <a:rPr lang="en-US" sz="4000" u="sng" dirty="0" smtClean="0"/>
              <a:t>A</a:t>
            </a:r>
            <a:r>
              <a:rPr lang="en-US" sz="4000" dirty="0" smtClean="0"/>
              <a:t>gain </a:t>
            </a:r>
            <a:r>
              <a:rPr lang="en-US" sz="4000" u="sng" dirty="0" err="1" smtClean="0"/>
              <a:t>SH</a:t>
            </a:r>
            <a:r>
              <a:rPr lang="en-US" sz="4000" dirty="0" err="1" smtClean="0"/>
              <a:t>ell</a:t>
            </a:r>
            <a:r>
              <a:rPr lang="en-US" sz="4000" dirty="0" smtClean="0"/>
              <a:t> (BASH)?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42162" cy="4351338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It is how real bioinformatics is done.</a:t>
            </a:r>
          </a:p>
          <a:p>
            <a:r>
              <a:rPr lang="en-US" sz="2400" dirty="0" smtClean="0"/>
              <a:t>Opens door to vast library of software</a:t>
            </a:r>
            <a:r>
              <a:rPr lang="en-US" sz="2400" dirty="0"/>
              <a:t>.</a:t>
            </a:r>
            <a:endParaRPr lang="en-US" sz="2400" dirty="0" smtClean="0"/>
          </a:p>
          <a:p>
            <a:r>
              <a:rPr lang="en-US" sz="2400" dirty="0" smtClean="0"/>
              <a:t>This is how people deal with all forms of “</a:t>
            </a:r>
            <a:r>
              <a:rPr lang="en-US" sz="2400" dirty="0"/>
              <a:t>B</a:t>
            </a:r>
            <a:r>
              <a:rPr lang="en-US" sz="2400" dirty="0" smtClean="0"/>
              <a:t>ig Data”.</a:t>
            </a:r>
          </a:p>
          <a:p>
            <a:r>
              <a:rPr lang="en-US" sz="2400" dirty="0" smtClean="0"/>
              <a:t>This is stable/durable knowledge.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b="1" dirty="0" smtClean="0"/>
              <a:t>Unfortunately:</a:t>
            </a:r>
          </a:p>
          <a:p>
            <a:r>
              <a:rPr lang="en-US" sz="2400" dirty="0" smtClean="0"/>
              <a:t>Most faculty are not experts.</a:t>
            </a:r>
          </a:p>
          <a:p>
            <a:r>
              <a:rPr lang="en-US" sz="2400" dirty="0" smtClean="0"/>
              <a:t>Hard to teach what you don’t know.</a:t>
            </a:r>
          </a:p>
          <a:p>
            <a:r>
              <a:rPr lang="en-US" sz="2400" dirty="0" smtClean="0"/>
              <a:t>This is where we provide the focused help.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5800" t="3833" r="27767" b="18338"/>
          <a:stretch/>
        </p:blipFill>
        <p:spPr>
          <a:xfrm>
            <a:off x="6603195" y="1825625"/>
            <a:ext cx="5448129" cy="3588588"/>
          </a:xfrm>
          <a:prstGeom prst="rect">
            <a:avLst/>
          </a:prstGeom>
        </p:spPr>
      </p:pic>
      <p:pic>
        <p:nvPicPr>
          <p:cNvPr id="5" name="biggerfont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650" end="3306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93759" y="1825625"/>
            <a:ext cx="5698241" cy="35885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16394" y="1704135"/>
            <a:ext cx="5598941" cy="38666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68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Illumina</a:t>
            </a:r>
            <a:r>
              <a:rPr lang="en-US" dirty="0" smtClean="0"/>
              <a:t> Stargazing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630" y="2324100"/>
            <a:ext cx="8653770" cy="3467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130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703385"/>
          </a:xfrm>
        </p:spPr>
        <p:txBody>
          <a:bodyPr/>
          <a:lstStyle/>
          <a:p>
            <a:r>
              <a:rPr lang="en-US" dirty="0" smtClean="0"/>
              <a:t>Pac Bio</a:t>
            </a:r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939" y="1202623"/>
            <a:ext cx="6847462" cy="4831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7137215" y="3459255"/>
            <a:ext cx="48771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https://www.youtube.com/watch?v=hBr0TJg-N6U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83781" y="2476500"/>
            <a:ext cx="50084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Watch a Video showing the basics of the technology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1518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89061"/>
            <a:ext cx="10515600" cy="1325563"/>
          </a:xfrm>
        </p:spPr>
        <p:txBody>
          <a:bodyPr/>
          <a:lstStyle/>
          <a:p>
            <a:r>
              <a:rPr lang="en-US" dirty="0" err="1" smtClean="0"/>
              <a:t>Nanopore</a:t>
            </a:r>
            <a:r>
              <a:rPr lang="en-US" dirty="0" smtClean="0"/>
              <a:t> Sequencing</a:t>
            </a:r>
            <a:endParaRPr lang="en-US" dirty="0"/>
          </a:p>
        </p:txBody>
      </p:sp>
      <p:pic>
        <p:nvPicPr>
          <p:cNvPr id="1026" name="Picture 2" descr="http://www.technologyreview.com/sites/default/files/legacy/nanopore_x616%5b1%5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86" y="1447801"/>
            <a:ext cx="4949825" cy="523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http://blogs-images.forbes.com/matthewherper/files/2012/02/Nanopore_New_Images-26_copy-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1693" y="1146460"/>
            <a:ext cx="55721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://www.bu.edu/eng/news-cms/photos/Nanopore_Web_Ready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1746" y="4143374"/>
            <a:ext cx="4000500" cy="271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558382" y="770765"/>
            <a:ext cx="50752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https://www.youtube.com/watch?v=3UHw22hBpAk</a:t>
            </a:r>
          </a:p>
        </p:txBody>
      </p:sp>
    </p:spTree>
    <p:extLst>
      <p:ext uri="{BB962C8B-B14F-4D97-AF65-F5344CB8AC3E}">
        <p14:creationId xmlns:p14="http://schemas.microsoft.com/office/powerpoint/2010/main" val="301232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810498"/>
            <a:ext cx="10363200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</a:t>
            </a:r>
            <a:r>
              <a:rPr lang="en-US" dirty="0"/>
              <a:t>structures and conventions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type="subTitle" idx="1"/>
          </p:nvPr>
        </p:nvSpPr>
        <p:spPr>
          <a:xfrm>
            <a:off x="1828800" y="2926077"/>
            <a:ext cx="8534400" cy="2992581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 smtClean="0"/>
              <a:t>The interaction of computers and data requires that we follow strict conventions for how we communicate genomic data.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 smtClean="0"/>
              <a:t>Bioinformatics relies on the use of common file formats.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66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7730" y="936016"/>
            <a:ext cx="116553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ea typeface="Calibri" panose="020F0502020204030204" pitchFamily="34" charset="0"/>
              </a:rPr>
              <a:t>In 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</a:rPr>
              <a:t>bioinformatics, </a:t>
            </a:r>
            <a:r>
              <a:rPr lang="en-US" sz="2800" dirty="0" smtClean="0">
                <a:latin typeface="Arial" panose="020B0604020202020204" pitchFamily="34" charset="0"/>
                <a:ea typeface="Calibri" panose="020F0502020204030204" pitchFamily="34" charset="0"/>
              </a:rPr>
              <a:t>DNA or RNA 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</a:rPr>
              <a:t>is depicted in a single string from 5’ to 3’ and only one strand shown (saves space).  Similarly, protein sequences are always written from the N-terminus to the C- terminus.</a:t>
            </a:r>
            <a:endParaRPr lang="en-US" sz="2800" dirty="0"/>
          </a:p>
        </p:txBody>
      </p:sp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6609" y="2745097"/>
            <a:ext cx="7881870" cy="3048664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553453" y="159099"/>
            <a:ext cx="114496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Some simple concepts about DNA sequence data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96949" y="2770094"/>
            <a:ext cx="457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“It </a:t>
            </a:r>
            <a:r>
              <a:rPr lang="en-US" sz="2000" dirty="0"/>
              <a:t>has not escaped our notice that the specific pairing we have postulated immediately suggests a possible copying mechanism for the genetic material</a:t>
            </a:r>
            <a:r>
              <a:rPr lang="en-US" sz="2000" dirty="0" smtClean="0"/>
              <a:t>.”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In J.D. Watson and F.H.C. Crick, 'A Structure for Deoxyribose Nucleic Acid,' Letter in </a:t>
            </a:r>
            <a:r>
              <a:rPr lang="en-US" sz="2000" i="1" dirty="0"/>
              <a:t>Nature</a:t>
            </a:r>
            <a:r>
              <a:rPr lang="en-US" sz="2000" dirty="0"/>
              <a:t> (25 Apr 1953)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16357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3326" y="743089"/>
            <a:ext cx="9901495" cy="554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600" b="1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Protein </a:t>
            </a:r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FASTA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&gt;gi|129295|sp|P01013|OVAX_CHICK GENE X PROTEIN (OVALBUMIN-RELATED)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QIKDLLVSSSTDLDTTLVLVNAIYFKGMWKTAFNAEDTREMPFHVTKQESKPVQMMCMNNSFNVATLPAE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KMKILELPFASGDLSMLVLLPDEVSDLERIEKTINFEKLTEWTNPNTMEKRRVKVYLPQMKIEEKYNLTS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VLMALGMTDLFIPSANLTGISSAESLKISQAVHGAFMELSEDGIEMAGSTGVIEDIKHSPESEQFRADHP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FLFLIKHNPTNTIVYFGRYWSP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Nucleotide FASTA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&gt;SRR014849.1 EIXKN4201CFU84 length=93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GGGGGGGGGGGGGGGGCTTTTTTTGTTTGGAACCGAAAGG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GTTTTGAATTTCAAACCCTTTTCGGTTTCCAACCTTCCAA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AGCAATGCCAATA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Quality Files with PHRED quality scores are often created in parallel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&gt;SRR014849.1 EIXKN4201CFU84 length=93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18 10 5 3 2 1 1 1 1 1 1 1 1 1 1 1 22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37</a:t>
            </a:r>
            <a:r>
              <a:rPr lang="en-US" sz="16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31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22 16 11 6 1 26 34 30 11 33 26 30 21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33 26 25 36 32 16 36 32 16 36 32 20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en-US" sz="16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24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33 25 30 25 2 24 36 32 15 35 31 17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36 32 20 6 25 29 20 30 25 4 32 26 32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2332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26 30 24 33 26 35 31 14 28 27 30 22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28 24 27 17 32 23 28 28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56836" y="193181"/>
            <a:ext cx="56941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The FASTA File Format</a:t>
            </a:r>
            <a:endParaRPr lang="en-US" sz="48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8051024" y="3019436"/>
          <a:ext cx="3237660" cy="2724224"/>
        </p:xfrm>
        <a:graphic>
          <a:graphicData uri="http://schemas.openxmlformats.org/drawingml/2006/table">
            <a:tbl>
              <a:tblPr/>
              <a:tblGrid>
                <a:gridCol w="1275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18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7168">
                <a:tc>
                  <a:txBody>
                    <a:bodyPr/>
                    <a:lstStyle/>
                    <a:p>
                      <a:r>
                        <a:rPr lang="en-US" dirty="0"/>
                        <a:t>Extension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Meaning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402"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fna</a:t>
                      </a:r>
                      <a:endParaRPr lang="en-US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fasta nucleic acid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044"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ffn</a:t>
                      </a:r>
                      <a:endParaRPr lang="en-US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FASTA nucleotide of gene regions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402"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fasta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/>
                        <a:t>(.</a:t>
                      </a:r>
                      <a:r>
                        <a:rPr lang="en-US" dirty="0" err="1"/>
                        <a:t>fas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generic fasta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432"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faa</a:t>
                      </a:r>
                      <a:endParaRPr lang="en-US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fasta</a:t>
                      </a:r>
                      <a:r>
                        <a:rPr lang="en-US" dirty="0"/>
                        <a:t> amino acid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432"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fq</a:t>
                      </a:r>
                      <a:r>
                        <a:rPr lang="en-US" dirty="0" smtClean="0"/>
                        <a:t> (.</a:t>
                      </a:r>
                      <a:r>
                        <a:rPr lang="en-US" dirty="0" err="1" smtClean="0"/>
                        <a:t>fastq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FASTQ</a:t>
                      </a:r>
                      <a:r>
                        <a:rPr lang="en-US" baseline="0" dirty="0" smtClean="0"/>
                        <a:t> file</a:t>
                      </a:r>
                      <a:endParaRPr lang="en-US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548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2262018" y="1759872"/>
          <a:ext cx="6107612" cy="39258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04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8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8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5617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err="1">
                          <a:effectLst/>
                        </a:rPr>
                        <a:t>Phred</a:t>
                      </a:r>
                      <a:r>
                        <a:rPr lang="en-US" sz="2800" dirty="0">
                          <a:effectLst/>
                        </a:rPr>
                        <a:t> Quality Score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Probability of incorrect base call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Base call accuracy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80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 in 10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90 %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80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20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 in 100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99 %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80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30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 in 1000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99.9 %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80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40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 in 10000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99.99 %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80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50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 in 100000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99.999 %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06062" y="492036"/>
            <a:ext cx="11985937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Quality scores and meaning. 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Quality scores = -log</a:t>
            </a:r>
            <a:r>
              <a:rPr kumimoji="0" lang="en-US" altLang="en-US" sz="2800" b="0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10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(probability of error)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03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3493" y="274803"/>
            <a:ext cx="8557816" cy="5671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FASTQ file format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general format is similar in style to FASTA but has quality score attached in same file and given as ASCII characters to save space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This is the common format for raw sequence data.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@</a:t>
            </a:r>
            <a:r>
              <a:rPr lang="en-US" i="1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title and optional description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sequence line(s)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  <a:r>
              <a:rPr lang="en-US" i="1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optional repeat of title line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quality line(s)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@SRR014849.1 EIXKN4201CFU84 length=93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GGGGGGGGGGGGGGGGCTTTTTTTGTTTGGAACCGAAAGG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GTTTTGAATTTCAAACCCTTTTCGGTTTCCAACCTTCCAA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AGCAATGCCAATA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+SRR014849.1 EIXKN4201CFU84 length=93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3+&amp;$#"""""""""""7F@71,’";C?,B;?6B;:EA1EA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1EA5’9B:?:#9EA0D@2EA5’:&gt;5?:%A;A8A;?9B;D@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/=&lt;?7=9&lt;2A8==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82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0305" y="-34637"/>
            <a:ext cx="10534918" cy="7023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Sequences are expected to be represented in the standard IUB/IUPAC amino acid and nucleic acid codes.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ct val="115000"/>
              </a:lnSpc>
            </a:pPr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600" b="1" i="1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600" b="1" i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nucleic acid codes are: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A  adenosine          </a:t>
            </a:r>
            <a:r>
              <a:rPr lang="en-US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C  cytidine             	</a:t>
            </a:r>
            <a:r>
              <a:rPr lang="en-US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G 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guanine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T  thymidine          	</a:t>
            </a:r>
            <a:r>
              <a:rPr lang="en-US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N 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A/G/C/T (any)    </a:t>
            </a:r>
            <a:r>
              <a:rPr lang="en-US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U 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uridine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  G/T (</a:t>
            </a:r>
            <a:r>
              <a:rPr lang="en-US" sz="1600" i="1" dirty="0" err="1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keto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        	</a:t>
            </a:r>
            <a:r>
              <a:rPr lang="en-US" sz="1600" i="1" dirty="0" smtClean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S  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G/C (strong)      </a:t>
            </a:r>
            <a:r>
              <a:rPr lang="en-US" sz="1600" i="1" dirty="0" smtClean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Y  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T/C (pyrimidine)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M  A/C (amino)        </a:t>
            </a:r>
            <a:r>
              <a:rPr lang="en-US" sz="1600" i="1" dirty="0" smtClean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W  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A/T (weak)       </a:t>
            </a:r>
            <a:r>
              <a:rPr lang="en-US" sz="1600" i="1" dirty="0" smtClean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	R  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G/A (purine)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B  G/T/C              	</a:t>
            </a:r>
            <a:r>
              <a:rPr lang="en-US" sz="1600" i="1" dirty="0" smtClean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D  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G/A/T                	</a:t>
            </a:r>
            <a:r>
              <a:rPr lang="en-US" sz="1600" i="1" dirty="0" smtClean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H  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A/C/T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V  G/C/A              	-  gap of indeterminate length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ct val="115000"/>
              </a:lnSpc>
            </a:pPr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ct val="115000"/>
              </a:lnSpc>
            </a:pPr>
            <a:r>
              <a:rPr lang="en-US" sz="1600" b="1" i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amino acid codes are: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A  alanine              	 	</a:t>
            </a:r>
            <a:r>
              <a:rPr lang="en-US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P  </a:t>
            </a:r>
            <a:r>
              <a:rPr lang="en-US" sz="1600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proline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B  aspartate/asparagine  		Q  glutamine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C  </a:t>
            </a:r>
            <a:r>
              <a:rPr lang="en-US" sz="1600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cystine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		R  arginine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D  aspartate             		S  serine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E  glutamate             		T  threonine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F  phenylalanine         		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  </a:t>
            </a:r>
            <a:r>
              <a:rPr lang="en-US" sz="1600" i="1" dirty="0" err="1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selenocysteine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G  glycine               		V  valine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H  histidine             		W  tryptophan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I  isoleucine            		Y  tyrosine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K  lysine                		</a:t>
            </a:r>
            <a:r>
              <a:rPr lang="en-US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Z 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glutamate/glutamine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L  leucine               		</a:t>
            </a:r>
            <a:r>
              <a:rPr lang="en-US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X 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any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M  methionine           		 *  translation stop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N  asparagine            		</a:t>
            </a:r>
            <a:r>
              <a:rPr lang="en-US" sz="1600" i="1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 gap of indeterminate length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247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866321" y="1797319"/>
          <a:ext cx="3125584" cy="41527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677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50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27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11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Position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 Name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9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118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1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sequence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6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2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source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6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3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feature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6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4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start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6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5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end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6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6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score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6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7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strand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6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8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frame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71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9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attributes.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 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168" marR="8168" marT="8168" marB="8168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9600" y="2082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99011" y="2310940"/>
            <a:ext cx="565265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latin typeface="Arial" panose="020B0604020202020204" pitchFamily="34" charset="0"/>
              </a:rPr>
              <a:t>The </a:t>
            </a:r>
            <a:r>
              <a:rPr lang="en-US" altLang="en-US" b="1" dirty="0">
                <a:latin typeface="Arial" panose="020B0604020202020204" pitchFamily="34" charset="0"/>
              </a:rPr>
              <a:t>general feature </a:t>
            </a:r>
            <a:r>
              <a:rPr lang="en-US" altLang="en-US" b="1" dirty="0" smtClean="0">
                <a:latin typeface="Arial" panose="020B0604020202020204" pitchFamily="34" charset="0"/>
              </a:rPr>
              <a:t>format</a:t>
            </a:r>
          </a:p>
          <a:p>
            <a:r>
              <a:rPr lang="en-US" altLang="en-US" dirty="0" smtClean="0">
                <a:latin typeface="Arial" panose="020B0604020202020204" pitchFamily="34" charset="0"/>
              </a:rPr>
              <a:t>(</a:t>
            </a:r>
            <a:r>
              <a:rPr lang="en-US" altLang="en-US" b="1" dirty="0">
                <a:latin typeface="Arial" panose="020B0604020202020204" pitchFamily="34" charset="0"/>
              </a:rPr>
              <a:t>gene-finding format</a:t>
            </a:r>
            <a:r>
              <a:rPr lang="en-US" altLang="en-US" dirty="0">
                <a:latin typeface="Arial" panose="020B0604020202020204" pitchFamily="34" charset="0"/>
              </a:rPr>
              <a:t>, </a:t>
            </a:r>
            <a:r>
              <a:rPr lang="en-US" altLang="en-US" dirty="0" smtClean="0">
                <a:latin typeface="Arial" panose="020B0604020202020204" pitchFamily="34" charset="0"/>
              </a:rPr>
              <a:t>or</a:t>
            </a:r>
          </a:p>
          <a:p>
            <a:r>
              <a:rPr lang="en-US" altLang="en-US" b="1" dirty="0" smtClean="0">
                <a:latin typeface="Arial" panose="020B0604020202020204" pitchFamily="34" charset="0"/>
              </a:rPr>
              <a:t>generic </a:t>
            </a:r>
            <a:r>
              <a:rPr lang="en-US" altLang="en-US" b="1" dirty="0">
                <a:latin typeface="Arial" panose="020B0604020202020204" pitchFamily="34" charset="0"/>
              </a:rPr>
              <a:t>feature format</a:t>
            </a:r>
            <a:r>
              <a:rPr lang="en-US" altLang="en-US" dirty="0">
                <a:latin typeface="Arial" panose="020B0604020202020204" pitchFamily="34" charset="0"/>
              </a:rPr>
              <a:t>, </a:t>
            </a:r>
            <a:r>
              <a:rPr lang="en-US" altLang="en-US" b="1" dirty="0">
                <a:latin typeface="Arial" panose="020B0604020202020204" pitchFamily="34" charset="0"/>
              </a:rPr>
              <a:t>GFF</a:t>
            </a:r>
            <a:r>
              <a:rPr lang="en-US" altLang="en-US" dirty="0">
                <a:latin typeface="Arial" panose="020B0604020202020204" pitchFamily="34" charset="0"/>
              </a:rPr>
              <a:t>) </a:t>
            </a:r>
            <a:endParaRPr lang="en-US" altLang="en-US" dirty="0" smtClean="0">
              <a:latin typeface="Arial" panose="020B0604020202020204" pitchFamily="34" charset="0"/>
            </a:endParaRPr>
          </a:p>
          <a:p>
            <a:r>
              <a:rPr lang="en-US" altLang="en-US" dirty="0" smtClean="0">
                <a:latin typeface="Arial" panose="020B0604020202020204" pitchFamily="34" charset="0"/>
              </a:rPr>
              <a:t>is </a:t>
            </a:r>
            <a:r>
              <a:rPr lang="en-US" altLang="en-US" dirty="0">
                <a:latin typeface="Arial" panose="020B0604020202020204" pitchFamily="34" charset="0"/>
              </a:rPr>
              <a:t>a </a:t>
            </a:r>
            <a:r>
              <a:rPr lang="en-US" altLang="en-US" dirty="0">
                <a:latin typeface="Arial" panose="020B0604020202020204" pitchFamily="34" charset="0"/>
                <a:hlinkClick r:id="rId3" tooltip="File format"/>
              </a:rPr>
              <a:t>file format</a:t>
            </a:r>
            <a:r>
              <a:rPr lang="en-US" altLang="en-US" dirty="0">
                <a:latin typeface="Arial" panose="020B0604020202020204" pitchFamily="34" charset="0"/>
              </a:rPr>
              <a:t> used for describing </a:t>
            </a:r>
            <a:endParaRPr lang="en-US" altLang="en-US" dirty="0" smtClean="0">
              <a:latin typeface="Arial" panose="020B0604020202020204" pitchFamily="34" charset="0"/>
            </a:endParaRPr>
          </a:p>
          <a:p>
            <a:r>
              <a:rPr lang="en-US" altLang="en-US" dirty="0" smtClean="0">
                <a:latin typeface="Arial" panose="020B0604020202020204" pitchFamily="34" charset="0"/>
                <a:hlinkClick r:id="rId4" tooltip="Gene"/>
              </a:rPr>
              <a:t>genes</a:t>
            </a:r>
            <a:r>
              <a:rPr lang="en-US" altLang="en-US" dirty="0" smtClean="0">
                <a:latin typeface="Arial" panose="020B0604020202020204" pitchFamily="34" charset="0"/>
              </a:rPr>
              <a:t> </a:t>
            </a:r>
            <a:r>
              <a:rPr lang="en-US" altLang="en-US" dirty="0">
                <a:latin typeface="Arial" panose="020B0604020202020204" pitchFamily="34" charset="0"/>
              </a:rPr>
              <a:t>and other features of </a:t>
            </a:r>
            <a:r>
              <a:rPr lang="en-US" altLang="en-US" dirty="0">
                <a:latin typeface="Arial" panose="020B0604020202020204" pitchFamily="34" charset="0"/>
                <a:hlinkClick r:id="rId5" tooltip="DNA"/>
              </a:rPr>
              <a:t>DNA</a:t>
            </a:r>
            <a:r>
              <a:rPr lang="en-US" altLang="en-US" dirty="0" smtClean="0">
                <a:latin typeface="Arial" panose="020B0604020202020204" pitchFamily="34" charset="0"/>
              </a:rPr>
              <a:t>,</a:t>
            </a:r>
          </a:p>
          <a:p>
            <a:r>
              <a:rPr lang="en-US" altLang="en-US" dirty="0" smtClean="0">
                <a:latin typeface="Arial" panose="020B0604020202020204" pitchFamily="34" charset="0"/>
              </a:rPr>
              <a:t> </a:t>
            </a:r>
            <a:r>
              <a:rPr lang="en-US" altLang="en-US" dirty="0">
                <a:latin typeface="Arial" panose="020B0604020202020204" pitchFamily="34" charset="0"/>
                <a:hlinkClick r:id="rId6" tooltip="RNA"/>
              </a:rPr>
              <a:t>RNA</a:t>
            </a:r>
            <a:r>
              <a:rPr lang="en-US" altLang="en-US" dirty="0">
                <a:latin typeface="Arial" panose="020B0604020202020204" pitchFamily="34" charset="0"/>
              </a:rPr>
              <a:t> and </a:t>
            </a:r>
            <a:r>
              <a:rPr lang="en-US" altLang="en-US" dirty="0">
                <a:latin typeface="Arial" panose="020B0604020202020204" pitchFamily="34" charset="0"/>
                <a:hlinkClick r:id="rId7" tooltip="Protein"/>
              </a:rPr>
              <a:t>protein</a:t>
            </a:r>
            <a:r>
              <a:rPr lang="en-US" altLang="en-US" dirty="0">
                <a:latin typeface="Arial" panose="020B0604020202020204" pitchFamily="34" charset="0"/>
              </a:rPr>
              <a:t> sequences. </a:t>
            </a:r>
            <a:endParaRPr lang="en-US" altLang="en-US" dirty="0" smtClean="0">
              <a:latin typeface="Arial" panose="020B0604020202020204" pitchFamily="34" charset="0"/>
            </a:endParaRPr>
          </a:p>
          <a:p>
            <a:r>
              <a:rPr lang="en-US" altLang="en-US" dirty="0" smtClean="0">
                <a:latin typeface="Arial" panose="020B0604020202020204" pitchFamily="34" charset="0"/>
              </a:rPr>
              <a:t>The </a:t>
            </a:r>
            <a:r>
              <a:rPr lang="en-US" altLang="en-US" dirty="0">
                <a:latin typeface="Arial" panose="020B0604020202020204" pitchFamily="34" charset="0"/>
                <a:hlinkClick r:id="rId8" tooltip="Filename extension"/>
              </a:rPr>
              <a:t>filename extension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smtClean="0">
                <a:latin typeface="Arial" panose="020B0604020202020204" pitchFamily="34" charset="0"/>
              </a:rPr>
              <a:t>is .GFF.  </a:t>
            </a:r>
          </a:p>
          <a:p>
            <a:endParaRPr lang="en-US" altLang="en-US" sz="1100" dirty="0">
              <a:latin typeface="Arial" panose="020B0604020202020204" pitchFamily="34" charset="0"/>
            </a:endParaRPr>
          </a:p>
          <a:p>
            <a:r>
              <a:rPr lang="en-US" altLang="en-US" sz="1100" dirty="0" smtClean="0"/>
              <a:t> </a:t>
            </a:r>
            <a:endParaRPr lang="en-US" altLang="en-US" dirty="0"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GFF files describe the position of genes in a FASTA file.  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48880" y="4621867"/>
            <a:ext cx="33168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 a GFF file there are 9 columns</a:t>
            </a:r>
          </a:p>
          <a:p>
            <a:r>
              <a:rPr lang="en-US" dirty="0"/>
              <a:t>o</a:t>
            </a:r>
            <a:r>
              <a:rPr lang="en-US" dirty="0" smtClean="0"/>
              <a:t>f information for each feature in</a:t>
            </a:r>
          </a:p>
          <a:p>
            <a:r>
              <a:rPr lang="en-US" dirty="0" smtClean="0"/>
              <a:t>a DNA sequence (FASTA file).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28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1214847" y="-67235"/>
            <a:ext cx="9919680" cy="1143000"/>
          </a:xfrm>
        </p:spPr>
        <p:txBody>
          <a:bodyPr/>
          <a:lstStyle/>
          <a:p>
            <a:r>
              <a:rPr lang="en-US" altLang="en-US" dirty="0" smtClean="0"/>
              <a:t>Concepts for</a:t>
            </a:r>
            <a:r>
              <a:rPr lang="en-US" altLang="en-US" dirty="0" smtClean="0"/>
              <a:t> environmental genomics</a:t>
            </a:r>
            <a:endParaRPr lang="en-US" altLang="en-US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2504" y="874059"/>
            <a:ext cx="8229319" cy="4527176"/>
          </a:xfrm>
        </p:spPr>
        <p:txBody>
          <a:bodyPr/>
          <a:lstStyle/>
          <a:p>
            <a:pPr>
              <a:defRPr/>
            </a:pPr>
            <a:r>
              <a:rPr lang="en-US" u="sng" dirty="0" smtClean="0"/>
              <a:t>Metagenomics:</a:t>
            </a:r>
            <a:r>
              <a:rPr lang="en-US" u="sng" dirty="0"/>
              <a:t> </a:t>
            </a:r>
            <a:r>
              <a:rPr lang="en-US" altLang="en-US" dirty="0" smtClean="0"/>
              <a:t>The study of genetic information gathered directly from the environment.  </a:t>
            </a:r>
            <a:r>
              <a:rPr lang="en-US" altLang="en-US" b="1" dirty="0" smtClean="0"/>
              <a:t>AKA: </a:t>
            </a:r>
            <a:r>
              <a:rPr lang="en-US" b="1" dirty="0" smtClean="0"/>
              <a:t>environmental genomics, </a:t>
            </a:r>
            <a:r>
              <a:rPr lang="en-US" b="1" dirty="0" err="1" smtClean="0"/>
              <a:t>ecogenomics</a:t>
            </a:r>
            <a:r>
              <a:rPr lang="en-US" b="1" dirty="0" smtClean="0"/>
              <a:t>, or community genomics</a:t>
            </a:r>
            <a:endParaRPr lang="en-US" altLang="en-US" b="1" dirty="0" smtClean="0"/>
          </a:p>
          <a:p>
            <a:pPr lvl="1">
              <a:defRPr/>
            </a:pPr>
            <a:r>
              <a:rPr lang="en-US" dirty="0" smtClean="0"/>
              <a:t>Sometimes “Whole metagenome shotgun sequencing”</a:t>
            </a:r>
          </a:p>
          <a:p>
            <a:pPr>
              <a:defRPr/>
            </a:pPr>
            <a:r>
              <a:rPr lang="en-US" u="sng" dirty="0" err="1" smtClean="0"/>
              <a:t>Metabarcoding</a:t>
            </a:r>
            <a:r>
              <a:rPr lang="en-US" u="sng" dirty="0"/>
              <a:t>:</a:t>
            </a:r>
            <a:r>
              <a:rPr lang="en-US" u="sng" dirty="0" smtClean="0"/>
              <a:t> </a:t>
            </a:r>
            <a:r>
              <a:rPr lang="en-US" dirty="0" smtClean="0"/>
              <a:t>uses “Universal” PCR primers to identify DNA from a mixture of organisms</a:t>
            </a:r>
            <a:r>
              <a:rPr lang="en-US" altLang="en-US" b="1" dirty="0" smtClean="0"/>
              <a:t> AKA: Amplicon or Marker </a:t>
            </a:r>
            <a:r>
              <a:rPr lang="en-US" altLang="en-US" b="1" dirty="0"/>
              <a:t>gene sequencing</a:t>
            </a:r>
            <a:r>
              <a:rPr lang="en-US" dirty="0" smtClean="0"/>
              <a:t>. </a:t>
            </a:r>
          </a:p>
          <a:p>
            <a:pPr>
              <a:defRPr/>
            </a:pPr>
            <a:r>
              <a:rPr lang="en-US" u="sng" dirty="0" err="1" smtClean="0"/>
              <a:t>eDNA</a:t>
            </a:r>
            <a:r>
              <a:rPr lang="en-US" u="sng" dirty="0" smtClean="0"/>
              <a:t>: </a:t>
            </a:r>
            <a:r>
              <a:rPr lang="en-US" dirty="0" smtClean="0"/>
              <a:t>DNA does not have to come directly from the organism.</a:t>
            </a:r>
          </a:p>
          <a:p>
            <a:pPr>
              <a:defRPr/>
            </a:pPr>
            <a:endParaRPr lang="en-US" dirty="0"/>
          </a:p>
          <a:p>
            <a:pPr marL="0" indent="0"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42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629" y="274638"/>
            <a:ext cx="11853949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Sequence Alignment Map (SAM) Files </a:t>
            </a:r>
            <a:br>
              <a:rPr lang="en-US" dirty="0" smtClean="0"/>
            </a:br>
            <a:r>
              <a:rPr lang="en-US" dirty="0" smtClean="0"/>
              <a:t>or BAM for binary version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934099" y="1426181"/>
            <a:ext cx="649500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11 </a:t>
            </a:r>
            <a:r>
              <a:rPr lang="en-US" sz="2000" dirty="0"/>
              <a:t>mandatory fields in each row: </a:t>
            </a:r>
            <a:r>
              <a:rPr lang="en-US" sz="2000" dirty="0" smtClean="0"/>
              <a:t> separated by spaces in a text file</a:t>
            </a:r>
          </a:p>
          <a:p>
            <a:endParaRPr lang="en-US" sz="2000" dirty="0" smtClean="0"/>
          </a:p>
          <a:p>
            <a:r>
              <a:rPr lang="en-US" sz="2000" dirty="0"/>
              <a:t>1=Read Name, 2=bitwise </a:t>
            </a:r>
            <a:r>
              <a:rPr lang="en-US" sz="2000" dirty="0" smtClean="0"/>
              <a:t>flag, 3=Reference Sequence, 4=start position of read in reference, 5= Map Quality, 6= CIGAR string, 7= paired end read reference, 8=position of mate, 9=distance between reads, 10=Read sequence, 11=read quality.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213652" y="3980726"/>
            <a:ext cx="964719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1:497:R:-272+13M17D24M 113 chr1 497 37 37M chr15 100338662 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CGGGTCTGACCTGAGGAGAACTGTGCTCCGCCTTCAG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 Unicode MS" panose="020B0604020202020204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0;==-==9;&gt;&gt;&gt;&gt;&gt;=&gt;&gt;&gt;&gt;&gt;&gt;&gt;&gt;&gt;&gt;&gt;=&gt;&gt;&gt;&gt;&gt;&gt;&gt;&gt;&gt;&gt;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01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Sequencing and assembling a genome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0778" y="3287687"/>
            <a:ext cx="7008042" cy="2132215"/>
          </a:xfrm>
        </p:spPr>
        <p:txBody>
          <a:bodyPr/>
          <a:lstStyle/>
          <a:p>
            <a:pPr algn="l"/>
            <a:r>
              <a:rPr lang="en-US" dirty="0" smtClean="0"/>
              <a:t>The process of sequencing genomes typically involves breaking the genome up and then attempting to put Humpty-Dumpty back together again.  </a:t>
            </a:r>
            <a:endParaRPr lang="en-US" dirty="0"/>
          </a:p>
        </p:txBody>
      </p:sp>
      <p:pic>
        <p:nvPicPr>
          <p:cNvPr id="4" name="Picture 3" descr="http://exchangedownloads.smarttech.com/public/content/e7/e760e029-5cbf-4134-927f-d67c4c06b69a/previews/small/00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013456">
            <a:off x="8870462" y="1850639"/>
            <a:ext cx="3145846" cy="253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7550480" y="4838490"/>
            <a:ext cx="3172938" cy="1811698"/>
            <a:chOff x="35887238" y="14202586"/>
            <a:chExt cx="4000500" cy="1876425"/>
          </a:xfrm>
        </p:grpSpPr>
        <p:pic>
          <p:nvPicPr>
            <p:cNvPr id="6" name="Picture 5" descr="http://exchangedownloads.smarttech.com/public/content/3a/3a8688d7-4e26-4ea5-8807-c57cfdafeb07/previews/medium/0001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7" t="41638" r="84548" b="15255"/>
            <a:stretch/>
          </p:blipFill>
          <p:spPr bwMode="auto">
            <a:xfrm>
              <a:off x="39351377" y="14202586"/>
              <a:ext cx="480648" cy="808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http://exchangedownloads.smarttech.com/public/content/3a/3a8688d7-4e26-4ea5-8807-c57cfdafeb07/previews/medium/0001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887238" y="14202586"/>
              <a:ext cx="4000500" cy="1876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http://exchangedownloads.smarttech.com/public/content/3a/3a8688d7-4e26-4ea5-8807-c57cfdafeb07/previews/medium/0001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7" t="41638" r="84548" b="15255"/>
            <a:stretch/>
          </p:blipFill>
          <p:spPr bwMode="auto">
            <a:xfrm>
              <a:off x="36578938" y="14331906"/>
              <a:ext cx="480648" cy="808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http://exchangedownloads.smarttech.com/public/content/3a/3a8688d7-4e26-4ea5-8807-c57cfdafeb07/previews/medium/0001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7" t="41638" r="84548" b="15255"/>
            <a:stretch/>
          </p:blipFill>
          <p:spPr bwMode="auto">
            <a:xfrm>
              <a:off x="38489799" y="14295760"/>
              <a:ext cx="480648" cy="808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6668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9999"/>
          <a:stretch/>
        </p:blipFill>
        <p:spPr>
          <a:xfrm>
            <a:off x="856343" y="550203"/>
            <a:ext cx="10602555" cy="589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68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85974"/>
            <a:ext cx="10972800" cy="1143000"/>
          </a:xfrm>
        </p:spPr>
        <p:txBody>
          <a:bodyPr/>
          <a:lstStyle/>
          <a:p>
            <a:r>
              <a:rPr lang="en-US" dirty="0" smtClean="0"/>
              <a:t>Sequencing a genome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3"/>
          <a:srcRect l="-1" t="26749" r="183"/>
          <a:stretch/>
        </p:blipFill>
        <p:spPr>
          <a:xfrm>
            <a:off x="1056068" y="1210615"/>
            <a:ext cx="9639641" cy="543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129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83338" y="288762"/>
            <a:ext cx="10760765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real data, there will be sequencing errors and polymorphisms.  In the figure below, a single base difference results in two paths that diverge and then converge.  This could be caused by a sequencing error in the middle of a read or polymorphisms.  If this represents heterozygosity, the paths may have equal representation. 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94" b="44707"/>
          <a:stretch>
            <a:fillRect/>
          </a:stretch>
        </p:blipFill>
        <p:spPr bwMode="auto">
          <a:xfrm>
            <a:off x="79511" y="2511287"/>
            <a:ext cx="12072731" cy="252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16668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5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6213" y="289295"/>
            <a:ext cx="11629623" cy="1047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the diagram below, the path complexities include spurs that will result from a sequencing error at the end of a read, bubbles as shown above and “rope ends”.  Rope ends depict two different paths that share a common set of k-</a:t>
            </a:r>
            <a:r>
              <a:rPr lang="en-US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mers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These are the result of repeats that are greater than the length of a k-mer.  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03"/>
          <a:stretch/>
        </p:blipFill>
        <p:spPr bwMode="auto">
          <a:xfrm>
            <a:off x="1403803" y="1337274"/>
            <a:ext cx="8358388" cy="51150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0829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11369" y="489397"/>
            <a:ext cx="10573555" cy="444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3200" b="1" dirty="0" smtClean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Assembly </a:t>
            </a:r>
            <a:r>
              <a:rPr lang="en-US" sz="32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output and assessing the quality of an assembly:</a:t>
            </a: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228600">
              <a:lnSpc>
                <a:spcPct val="115000"/>
              </a:lnSpc>
              <a:spcAft>
                <a:spcPts val="1000"/>
              </a:spcAft>
            </a:pPr>
            <a:r>
              <a:rPr lang="en-US" sz="32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novo and assembly produces two main outputs.</a:t>
            </a: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3200" b="1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Contig</a:t>
            </a:r>
            <a:r>
              <a:rPr lang="en-US" sz="32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</a:t>
            </a: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(FASTA or multi FASTA)</a:t>
            </a: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32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 file:</a:t>
            </a: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SAM (Sequence Alignment/Map) format is a generic format for storing large nucleotide sequence alignments. 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966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66669" y="528034"/>
            <a:ext cx="11165985" cy="43129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28600">
              <a:lnSpc>
                <a:spcPct val="115000"/>
              </a:lnSpc>
              <a:spcAft>
                <a:spcPts val="1000"/>
              </a:spcAft>
            </a:pP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do we assess the quality of an assembly?  There are three basic measures of assembly quality:</a:t>
            </a: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8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N50: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A measure of average </a:t>
            </a:r>
            <a:r>
              <a:rPr lang="en-US" sz="28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contig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size.  Specifically, ½ of the genome is assembled in </a:t>
            </a:r>
            <a:r>
              <a:rPr lang="en-US" sz="28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contigs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this size or greater.</a:t>
            </a: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28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Depth of coverage: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measure of how much information is available for each base </a:t>
            </a:r>
            <a:r>
              <a:rPr lang="en-US" sz="2800" dirty="0" smtClean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call.</a:t>
            </a:r>
            <a:endParaRPr lang="en-US" sz="28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2800" b="1" dirty="0" smtClean="0">
                <a:latin typeface="Arial" panose="020B0604020202020204" pitchFamily="34" charset="0"/>
                <a:ea typeface="Calibri" panose="020F0502020204030204" pitchFamily="34" charset="0"/>
              </a:rPr>
              <a:t>Completeness </a:t>
            </a:r>
            <a:r>
              <a:rPr lang="en-US" sz="2800" b="1" dirty="0">
                <a:latin typeface="Arial" panose="020B0604020202020204" pitchFamily="34" charset="0"/>
                <a:ea typeface="Calibri" panose="020F0502020204030204" pitchFamily="34" charset="0"/>
              </a:rPr>
              <a:t>of the gene catalogue: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</a:rPr>
              <a:t>  What percentage of the genes are assembled into </a:t>
            </a:r>
            <a:r>
              <a:rPr lang="en-US" sz="2800" dirty="0" err="1">
                <a:latin typeface="Arial" panose="020B0604020202020204" pitchFamily="34" charset="0"/>
                <a:ea typeface="Calibri" panose="020F0502020204030204" pitchFamily="34" charset="0"/>
              </a:rPr>
              <a:t>contigs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</a:rPr>
              <a:t>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640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2642" y="487629"/>
            <a:ext cx="8354291" cy="58173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24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 challenges for genome assembly: 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u="sng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Intrinsic Challenges:</a:t>
            </a:r>
          </a:p>
          <a:p>
            <a:pPr marL="742950" marR="0" lvl="1" indent="-28575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b="1" i="1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Heterozygosity</a:t>
            </a:r>
            <a:r>
              <a:rPr lang="en-US" sz="2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alleles of a gene are not the same, yet we typically force them into a single consensus sequence. 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b="1" i="1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Paralogy</a:t>
            </a:r>
            <a:r>
              <a:rPr lang="en-US" sz="2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vs. </a:t>
            </a:r>
            <a:r>
              <a:rPr lang="en-US" sz="2400" b="1" i="1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Alleleism</a:t>
            </a:r>
            <a:r>
              <a:rPr lang="en-US" sz="2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Genes come from other genes by a process of duplication.  This results in two or more similar genes in an organism. There are two alleles in a diploid organism that are very similar.  How do you tell a duplicated gene from alleles of a gene?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Sequence complexity: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Simple sequence repeats (SSR), large-scale repeats like transposable elements (TEs). 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http://exchangedownloads.smarttech.com/public/content/e7/e760e029-5cbf-4134-927f-d67c4c06b69a/previews/small/00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013456">
            <a:off x="9335970" y="986118"/>
            <a:ext cx="3145846" cy="253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8015988" y="3973969"/>
            <a:ext cx="3172938" cy="1811698"/>
            <a:chOff x="35887238" y="14202586"/>
            <a:chExt cx="4000500" cy="1876425"/>
          </a:xfrm>
        </p:grpSpPr>
        <p:pic>
          <p:nvPicPr>
            <p:cNvPr id="5" name="Picture 4" descr="http://exchangedownloads.smarttech.com/public/content/3a/3a8688d7-4e26-4ea5-8807-c57cfdafeb07/previews/medium/0001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7" t="41638" r="84548" b="15255"/>
            <a:stretch/>
          </p:blipFill>
          <p:spPr bwMode="auto">
            <a:xfrm>
              <a:off x="39351377" y="14202586"/>
              <a:ext cx="480648" cy="808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http://exchangedownloads.smarttech.com/public/content/3a/3a8688d7-4e26-4ea5-8807-c57cfdafeb07/previews/medium/0001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887238" y="14202586"/>
              <a:ext cx="4000500" cy="1876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http://exchangedownloads.smarttech.com/public/content/3a/3a8688d7-4e26-4ea5-8807-c57cfdafeb07/previews/medium/0001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7" t="41638" r="84548" b="15255"/>
            <a:stretch/>
          </p:blipFill>
          <p:spPr bwMode="auto">
            <a:xfrm>
              <a:off x="36578938" y="14331906"/>
              <a:ext cx="480648" cy="808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http://exchangedownloads.smarttech.com/public/content/3a/3a8688d7-4e26-4ea5-8807-c57cfdafeb07/previews/medium/0001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7" t="41638" r="84548" b="15255"/>
            <a:stretch/>
          </p:blipFill>
          <p:spPr bwMode="auto">
            <a:xfrm>
              <a:off x="38489799" y="14295760"/>
              <a:ext cx="480648" cy="808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22641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9091" y="332323"/>
            <a:ext cx="9989129" cy="6423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1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1" u="sng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Extrinsic Challenges: </a:t>
            </a: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Quality of DNA sequences (sequencing errors):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Each sequencing technology has specific patterns of error.  For example, </a:t>
            </a:r>
            <a:r>
              <a:rPr lang="en-US" sz="24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pyrosequencing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typically has high error rates associated with runs of a single nucleotide. 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Length of DNA sequence reads: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Shorter reads are less likely to be unique or to include many unique K-</a:t>
            </a:r>
            <a:r>
              <a:rPr lang="en-US" sz="24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mers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(see below). 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Coverage: 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Depth of Coverage is a random process at best.  Consequently some regions of the genome will have low levels of coverage. 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Memory intensive: 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Inherently requires large amounts of RAM for assembly and storage for input and output.  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Software: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Need for approaches that are flexible, user friendly and powerful.  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61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 txBox="1">
            <a:spLocks/>
          </p:cNvSpPr>
          <p:nvPr/>
        </p:nvSpPr>
        <p:spPr bwMode="auto">
          <a:xfrm>
            <a:off x="2061882" y="-67235"/>
            <a:ext cx="7261412" cy="100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827088" indent="-317500">
              <a:spcBef>
                <a:spcPct val="20000"/>
              </a:spcBef>
              <a:buFont typeface="Arial" panose="020B0604020202020204" pitchFamily="34" charset="0"/>
              <a:buChar char="–"/>
              <a:defRPr sz="31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273175" indent="-254000">
              <a:spcBef>
                <a:spcPct val="20000"/>
              </a:spcBef>
              <a:buFont typeface="Arial" panose="020B0604020202020204" pitchFamily="34" charset="0"/>
              <a:buChar char="•"/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782763" indent="-254000">
              <a:spcBef>
                <a:spcPct val="20000"/>
              </a:spcBef>
              <a:buFont typeface="Arial" panose="020B0604020202020204" pitchFamily="34" charset="0"/>
              <a:buChar char="–"/>
              <a:defRPr sz="2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292350" indent="-254000">
              <a:spcBef>
                <a:spcPct val="20000"/>
              </a:spcBef>
              <a:buFont typeface="Arial" panose="020B0604020202020204" pitchFamily="34" charset="0"/>
              <a:buChar char="»"/>
              <a:defRPr sz="2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749550" indent="-2540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206750" indent="-2540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663950" indent="-2540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4121150" indent="-2540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324"/>
              <a:t>Major Metagenomic Workflows</a:t>
            </a:r>
          </a:p>
        </p:txBody>
      </p:sp>
      <p:sp>
        <p:nvSpPr>
          <p:cNvPr id="15363" name="TextBox 5"/>
          <p:cNvSpPr txBox="1">
            <a:spLocks noChangeArrowheads="1"/>
          </p:cNvSpPr>
          <p:nvPr/>
        </p:nvSpPr>
        <p:spPr bwMode="auto">
          <a:xfrm>
            <a:off x="2581556" y="806824"/>
            <a:ext cx="2282997" cy="472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71"/>
              <a:t>Metabarcoding</a:t>
            </a:r>
          </a:p>
        </p:txBody>
      </p:sp>
      <p:sp>
        <p:nvSpPr>
          <p:cNvPr id="15364" name="TextBox 6"/>
          <p:cNvSpPr txBox="1">
            <a:spLocks noChangeArrowheads="1"/>
          </p:cNvSpPr>
          <p:nvPr/>
        </p:nvSpPr>
        <p:spPr bwMode="auto">
          <a:xfrm>
            <a:off x="5790640" y="806824"/>
            <a:ext cx="4293163" cy="472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71"/>
              <a:t>Whole Metagenome Shotgun</a:t>
            </a:r>
          </a:p>
        </p:txBody>
      </p:sp>
      <p:sp>
        <p:nvSpPr>
          <p:cNvPr id="5" name="Down Arrow 4"/>
          <p:cNvSpPr/>
          <p:nvPr/>
        </p:nvSpPr>
        <p:spPr>
          <a:xfrm>
            <a:off x="3612497" y="1802747"/>
            <a:ext cx="201706" cy="334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/>
          </a:p>
        </p:txBody>
      </p:sp>
      <p:sp>
        <p:nvSpPr>
          <p:cNvPr id="15366" name="TextBox 5"/>
          <p:cNvSpPr txBox="1">
            <a:spLocks noChangeArrowheads="1"/>
          </p:cNvSpPr>
          <p:nvPr/>
        </p:nvSpPr>
        <p:spPr bwMode="auto">
          <a:xfrm>
            <a:off x="2941544" y="2241177"/>
            <a:ext cx="1568058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/>
              <a:t>DNA Extraction</a:t>
            </a:r>
          </a:p>
        </p:txBody>
      </p:sp>
      <p:sp>
        <p:nvSpPr>
          <p:cNvPr id="15367" name="TextBox 6"/>
          <p:cNvSpPr txBox="1">
            <a:spLocks noChangeArrowheads="1"/>
          </p:cNvSpPr>
          <p:nvPr/>
        </p:nvSpPr>
        <p:spPr bwMode="auto">
          <a:xfrm>
            <a:off x="2528328" y="1372721"/>
            <a:ext cx="2396810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/>
              <a:t>Environmental Sampling</a:t>
            </a:r>
          </a:p>
        </p:txBody>
      </p:sp>
      <p:sp>
        <p:nvSpPr>
          <p:cNvPr id="8" name="Down Arrow 7"/>
          <p:cNvSpPr/>
          <p:nvPr/>
        </p:nvSpPr>
        <p:spPr>
          <a:xfrm>
            <a:off x="3612497" y="2671203"/>
            <a:ext cx="201706" cy="334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/>
          </a:p>
        </p:txBody>
      </p:sp>
      <p:sp>
        <p:nvSpPr>
          <p:cNvPr id="9" name="Down Arrow 8"/>
          <p:cNvSpPr/>
          <p:nvPr/>
        </p:nvSpPr>
        <p:spPr>
          <a:xfrm>
            <a:off x="3612497" y="3539659"/>
            <a:ext cx="201706" cy="334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/>
          </a:p>
        </p:txBody>
      </p:sp>
      <p:sp>
        <p:nvSpPr>
          <p:cNvPr id="10" name="Down Arrow 9"/>
          <p:cNvSpPr/>
          <p:nvPr/>
        </p:nvSpPr>
        <p:spPr>
          <a:xfrm>
            <a:off x="3612497" y="4408115"/>
            <a:ext cx="201706" cy="334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 dirty="0"/>
          </a:p>
        </p:txBody>
      </p:sp>
      <p:sp>
        <p:nvSpPr>
          <p:cNvPr id="15371" name="TextBox 10"/>
          <p:cNvSpPr txBox="1">
            <a:spLocks noChangeArrowheads="1"/>
          </p:cNvSpPr>
          <p:nvPr/>
        </p:nvSpPr>
        <p:spPr bwMode="auto">
          <a:xfrm>
            <a:off x="2438681" y="3109633"/>
            <a:ext cx="2576346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 dirty="0">
                <a:solidFill>
                  <a:srgbClr val="FF0000"/>
                </a:solidFill>
              </a:rPr>
              <a:t>Marker Gene Amplification</a:t>
            </a:r>
          </a:p>
        </p:txBody>
      </p:sp>
      <p:sp>
        <p:nvSpPr>
          <p:cNvPr id="15372" name="TextBox 11"/>
          <p:cNvSpPr txBox="1">
            <a:spLocks noChangeArrowheads="1"/>
          </p:cNvSpPr>
          <p:nvPr/>
        </p:nvSpPr>
        <p:spPr bwMode="auto">
          <a:xfrm>
            <a:off x="2263589" y="3978089"/>
            <a:ext cx="2864887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/>
              <a:t>High-Throughput-Sequencing</a:t>
            </a:r>
          </a:p>
        </p:txBody>
      </p:sp>
      <p:sp>
        <p:nvSpPr>
          <p:cNvPr id="15373" name="TextBox 12"/>
          <p:cNvSpPr txBox="1">
            <a:spLocks noChangeArrowheads="1"/>
          </p:cNvSpPr>
          <p:nvPr/>
        </p:nvSpPr>
        <p:spPr bwMode="auto">
          <a:xfrm>
            <a:off x="2081493" y="4846544"/>
            <a:ext cx="3292889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/>
              <a:t>Identification of sequence features</a:t>
            </a:r>
          </a:p>
        </p:txBody>
      </p:sp>
      <p:sp>
        <p:nvSpPr>
          <p:cNvPr id="15" name="Down Arrow 14"/>
          <p:cNvSpPr/>
          <p:nvPr/>
        </p:nvSpPr>
        <p:spPr>
          <a:xfrm>
            <a:off x="3612497" y="5276570"/>
            <a:ext cx="201706" cy="3347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/>
          </a:p>
        </p:txBody>
      </p:sp>
      <p:sp>
        <p:nvSpPr>
          <p:cNvPr id="15375" name="TextBox 15"/>
          <p:cNvSpPr txBox="1">
            <a:spLocks noChangeArrowheads="1"/>
          </p:cNvSpPr>
          <p:nvPr/>
        </p:nvSpPr>
        <p:spPr bwMode="auto">
          <a:xfrm>
            <a:off x="2129118" y="5715000"/>
            <a:ext cx="3200941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 dirty="0">
                <a:solidFill>
                  <a:srgbClr val="FF0000"/>
                </a:solidFill>
              </a:rPr>
              <a:t>Matching</a:t>
            </a:r>
            <a:r>
              <a:rPr lang="en-US" altLang="en-US" sz="1588" dirty="0"/>
              <a:t> to Taxonomic Database</a:t>
            </a:r>
          </a:p>
        </p:txBody>
      </p:sp>
      <p:sp>
        <p:nvSpPr>
          <p:cNvPr id="17" name="Down Arrow 16"/>
          <p:cNvSpPr/>
          <p:nvPr/>
        </p:nvSpPr>
        <p:spPr>
          <a:xfrm>
            <a:off x="8167688" y="1882589"/>
            <a:ext cx="201706" cy="3347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/>
          </a:p>
        </p:txBody>
      </p:sp>
      <p:sp>
        <p:nvSpPr>
          <p:cNvPr id="15377" name="TextBox 17"/>
          <p:cNvSpPr txBox="1">
            <a:spLocks noChangeArrowheads="1"/>
          </p:cNvSpPr>
          <p:nvPr/>
        </p:nvSpPr>
        <p:spPr bwMode="auto">
          <a:xfrm>
            <a:off x="7496735" y="2218765"/>
            <a:ext cx="1568058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/>
              <a:t>DNA Extraction</a:t>
            </a:r>
          </a:p>
        </p:txBody>
      </p:sp>
      <p:sp>
        <p:nvSpPr>
          <p:cNvPr id="15378" name="TextBox 18"/>
          <p:cNvSpPr txBox="1">
            <a:spLocks noChangeArrowheads="1"/>
          </p:cNvSpPr>
          <p:nvPr/>
        </p:nvSpPr>
        <p:spPr bwMode="auto">
          <a:xfrm>
            <a:off x="7083519" y="1546412"/>
            <a:ext cx="2396810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 dirty="0"/>
              <a:t>Environmental Sampling</a:t>
            </a:r>
          </a:p>
        </p:txBody>
      </p:sp>
      <p:sp>
        <p:nvSpPr>
          <p:cNvPr id="20" name="Down Arrow 19"/>
          <p:cNvSpPr/>
          <p:nvPr/>
        </p:nvSpPr>
        <p:spPr>
          <a:xfrm>
            <a:off x="8167688" y="2622177"/>
            <a:ext cx="201706" cy="3347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/>
          </a:p>
        </p:txBody>
      </p:sp>
      <p:sp>
        <p:nvSpPr>
          <p:cNvPr id="21" name="Down Arrow 20"/>
          <p:cNvSpPr/>
          <p:nvPr/>
        </p:nvSpPr>
        <p:spPr>
          <a:xfrm>
            <a:off x="7767078" y="3496236"/>
            <a:ext cx="201706" cy="3347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/>
          </a:p>
        </p:txBody>
      </p:sp>
      <p:sp>
        <p:nvSpPr>
          <p:cNvPr id="22" name="Down Arrow 21"/>
          <p:cNvSpPr/>
          <p:nvPr/>
        </p:nvSpPr>
        <p:spPr>
          <a:xfrm>
            <a:off x="6893019" y="4370294"/>
            <a:ext cx="211511" cy="9314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 dirty="0"/>
          </a:p>
        </p:txBody>
      </p:sp>
      <p:sp>
        <p:nvSpPr>
          <p:cNvPr id="15382" name="TextBox 22"/>
          <p:cNvSpPr txBox="1">
            <a:spLocks noChangeArrowheads="1"/>
          </p:cNvSpPr>
          <p:nvPr/>
        </p:nvSpPr>
        <p:spPr bwMode="auto">
          <a:xfrm>
            <a:off x="6710924" y="3092824"/>
            <a:ext cx="3148619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 dirty="0">
                <a:solidFill>
                  <a:srgbClr val="FF0000"/>
                </a:solidFill>
              </a:rPr>
              <a:t>Whole Metagenome Sequencing</a:t>
            </a:r>
          </a:p>
        </p:txBody>
      </p:sp>
      <p:sp>
        <p:nvSpPr>
          <p:cNvPr id="15383" name="TextBox 24"/>
          <p:cNvSpPr txBox="1">
            <a:spLocks noChangeArrowheads="1"/>
          </p:cNvSpPr>
          <p:nvPr/>
        </p:nvSpPr>
        <p:spPr bwMode="auto">
          <a:xfrm>
            <a:off x="5894295" y="3899647"/>
            <a:ext cx="3066865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/>
              <a:t>Metagenome Assembly/Sorting </a:t>
            </a:r>
          </a:p>
        </p:txBody>
      </p:sp>
      <p:sp>
        <p:nvSpPr>
          <p:cNvPr id="26" name="Down Arrow 25"/>
          <p:cNvSpPr/>
          <p:nvPr/>
        </p:nvSpPr>
        <p:spPr>
          <a:xfrm>
            <a:off x="8382000" y="4706471"/>
            <a:ext cx="201706" cy="3347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/>
          </a:p>
        </p:txBody>
      </p:sp>
      <p:sp>
        <p:nvSpPr>
          <p:cNvPr id="15385" name="TextBox 26"/>
          <p:cNvSpPr txBox="1">
            <a:spLocks noChangeArrowheads="1"/>
          </p:cNvSpPr>
          <p:nvPr/>
        </p:nvSpPr>
        <p:spPr bwMode="auto">
          <a:xfrm>
            <a:off x="6663299" y="5446059"/>
            <a:ext cx="3235181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 dirty="0">
                <a:solidFill>
                  <a:srgbClr val="FF0000"/>
                </a:solidFill>
              </a:rPr>
              <a:t>Matching</a:t>
            </a:r>
            <a:r>
              <a:rPr lang="en-US" altLang="en-US" sz="1588" dirty="0"/>
              <a:t> to “functional” Database</a:t>
            </a:r>
          </a:p>
        </p:txBody>
      </p:sp>
      <p:sp>
        <p:nvSpPr>
          <p:cNvPr id="15386" name="TextBox 27"/>
          <p:cNvSpPr txBox="1">
            <a:spLocks noChangeArrowheads="1"/>
          </p:cNvSpPr>
          <p:nvPr/>
        </p:nvSpPr>
        <p:spPr bwMode="auto">
          <a:xfrm>
            <a:off x="7285225" y="4303059"/>
            <a:ext cx="2943434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/>
              <a:t>Mapping Reads to References</a:t>
            </a:r>
          </a:p>
        </p:txBody>
      </p:sp>
      <p:sp>
        <p:nvSpPr>
          <p:cNvPr id="29" name="Down Arrow 28"/>
          <p:cNvSpPr/>
          <p:nvPr/>
        </p:nvSpPr>
        <p:spPr>
          <a:xfrm>
            <a:off x="8994122" y="3496235"/>
            <a:ext cx="201706" cy="7297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588"/>
          </a:p>
        </p:txBody>
      </p:sp>
      <p:sp>
        <p:nvSpPr>
          <p:cNvPr id="15388" name="TextBox 29"/>
          <p:cNvSpPr txBox="1">
            <a:spLocks noChangeArrowheads="1"/>
          </p:cNvSpPr>
          <p:nvPr/>
        </p:nvSpPr>
        <p:spPr bwMode="auto">
          <a:xfrm>
            <a:off x="4377298" y="6185647"/>
            <a:ext cx="3655168" cy="336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588" b="1" dirty="0"/>
              <a:t>Every single step introduces biases</a:t>
            </a:r>
          </a:p>
        </p:txBody>
      </p:sp>
    </p:spTree>
    <p:extLst>
      <p:ext uri="{BB962C8B-B14F-4D97-AF65-F5344CB8AC3E}">
        <p14:creationId xmlns:p14="http://schemas.microsoft.com/office/powerpoint/2010/main" val="314304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/>
            </a:r>
            <a:br>
              <a:rPr lang="en-US" dirty="0"/>
            </a:br>
            <a:r>
              <a:rPr lang="en-US" dirty="0"/>
              <a:t>Genome </a:t>
            </a:r>
            <a:r>
              <a:rPr lang="en-US" dirty="0" smtClean="0"/>
              <a:t>annotation and inferring </a:t>
            </a:r>
            <a:r>
              <a:rPr lang="en-US" dirty="0"/>
              <a:t>function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2132215"/>
          </a:xfrm>
        </p:spPr>
        <p:txBody>
          <a:bodyPr/>
          <a:lstStyle/>
          <a:p>
            <a:pPr algn="l"/>
            <a:r>
              <a:rPr lang="en-US" dirty="0" smtClean="0"/>
              <a:t>Once we have assembled a genome into one or more large “</a:t>
            </a:r>
            <a:r>
              <a:rPr lang="en-US" dirty="0" err="1" smtClean="0"/>
              <a:t>contigs</a:t>
            </a:r>
            <a:r>
              <a:rPr lang="en-US" dirty="0" smtClean="0"/>
              <a:t>” how do we “read” the DNA sequences and predict the genes and their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5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Inferring Function from a DNA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67201"/>
            <a:ext cx="10972800" cy="4525963"/>
          </a:xfrm>
        </p:spPr>
        <p:txBody>
          <a:bodyPr/>
          <a:lstStyle/>
          <a:p>
            <a:r>
              <a:rPr lang="en-US" dirty="0" smtClean="0"/>
              <a:t>We use our understanding of cellular processes and evolution to predict the existence and function of genes in DNA sequences.</a:t>
            </a:r>
          </a:p>
          <a:p>
            <a:pPr lvl="1"/>
            <a:r>
              <a:rPr lang="en-US" dirty="0" smtClean="0"/>
              <a:t>The near universal nature of the genetic code makes it possible to predict what protein sequences can be encoded by any DNA molecule.</a:t>
            </a:r>
          </a:p>
          <a:p>
            <a:pPr lvl="1"/>
            <a:r>
              <a:rPr lang="en-US" dirty="0" smtClean="0"/>
              <a:t>Evolution allows us to compare genes and their proteins from one species to another. </a:t>
            </a:r>
          </a:p>
          <a:p>
            <a:pPr lvl="1"/>
            <a:r>
              <a:rPr lang="en-US" dirty="0" smtClean="0"/>
              <a:t>When we have demonstrated the function of a gene in a model organism we often assume it will serve the same or similar role in other species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70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4" descr="Figure_12_01_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2"/>
          <a:stretch>
            <a:fillRect/>
          </a:stretch>
        </p:blipFill>
        <p:spPr bwMode="auto">
          <a:xfrm>
            <a:off x="1021702" y="170914"/>
            <a:ext cx="3694112" cy="6437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Figure_12_07_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2"/>
          <a:stretch>
            <a:fillRect/>
          </a:stretch>
        </p:blipFill>
        <p:spPr bwMode="auto">
          <a:xfrm>
            <a:off x="6322454" y="2112427"/>
            <a:ext cx="4354513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628068" y="528034"/>
            <a:ext cx="6245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Most concepts in Bioinformatics rely on core knowledge of Genetics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60006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protein coding genes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462" y="1260236"/>
            <a:ext cx="6435972" cy="4132380"/>
          </a:xfrm>
        </p:spPr>
        <p:txBody>
          <a:bodyPr/>
          <a:lstStyle/>
          <a:p>
            <a:r>
              <a:rPr lang="en-US" dirty="0" smtClean="0"/>
              <a:t>Not all genes encode proteins</a:t>
            </a:r>
          </a:p>
          <a:p>
            <a:r>
              <a:rPr lang="en-US" dirty="0" smtClean="0"/>
              <a:t>How would you find the genes for transfer RNAs and ribosomal RNAs in a DNA molecule?</a:t>
            </a:r>
          </a:p>
          <a:p>
            <a:pPr lvl="1"/>
            <a:r>
              <a:rPr lang="en-US" dirty="0" smtClean="0"/>
              <a:t>You can look for similar sequences identified in related organisms</a:t>
            </a:r>
          </a:p>
          <a:p>
            <a:pPr lvl="1"/>
            <a:r>
              <a:rPr lang="en-US" dirty="0" smtClean="0"/>
              <a:t>You can consider their special features like secondary structures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122" name="Picture 2" descr="http://www.wiley.com/college/boyer/0470003790/structure/tRNA/trna_diagram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456" y="3946889"/>
            <a:ext cx="2341441" cy="272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://www.nature.com/nrmicro/journal/v12/n9/images/nrmicro3330-f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7278" y="1341625"/>
            <a:ext cx="3396506" cy="455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493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2061882" y="-67235"/>
            <a:ext cx="7261412" cy="1008529"/>
          </a:xfrm>
        </p:spPr>
        <p:txBody>
          <a:bodyPr/>
          <a:lstStyle/>
          <a:p>
            <a:pPr eaLnBrk="1" hangingPunct="1"/>
            <a:r>
              <a:rPr lang="en-US" altLang="en-US" smtClean="0"/>
              <a:t>Major Workflows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sz="half" idx="1"/>
          </p:nvPr>
        </p:nvSpPr>
        <p:spPr>
          <a:xfrm>
            <a:off x="2061882" y="1815353"/>
            <a:ext cx="3563471" cy="4504765"/>
          </a:xfrm>
        </p:spPr>
        <p:txBody>
          <a:bodyPr/>
          <a:lstStyle/>
          <a:p>
            <a:pPr eaLnBrk="1" hangingPunct="1"/>
            <a:r>
              <a:rPr lang="en-US" altLang="en-US" smtClean="0"/>
              <a:t>Positive Aspects</a:t>
            </a:r>
          </a:p>
          <a:p>
            <a:pPr lvl="1" eaLnBrk="1" hangingPunct="1"/>
            <a:r>
              <a:rPr lang="en-US" altLang="en-US" smtClean="0"/>
              <a:t>Efficient</a:t>
            </a:r>
          </a:p>
          <a:p>
            <a:pPr lvl="1" eaLnBrk="1" hangingPunct="1"/>
            <a:r>
              <a:rPr lang="en-US" altLang="en-US" smtClean="0"/>
              <a:t>Possible to process 1000 of samples</a:t>
            </a:r>
          </a:p>
          <a:p>
            <a:pPr eaLnBrk="1" hangingPunct="1"/>
            <a:r>
              <a:rPr lang="en-US" altLang="en-US" smtClean="0"/>
              <a:t>Negative Aspects</a:t>
            </a:r>
          </a:p>
          <a:p>
            <a:pPr lvl="1" eaLnBrk="1" hangingPunct="1"/>
            <a:r>
              <a:rPr lang="en-US" altLang="en-US" smtClean="0"/>
              <a:t>PCR Limitations</a:t>
            </a:r>
          </a:p>
          <a:p>
            <a:pPr lvl="1" eaLnBrk="1" hangingPunct="1"/>
            <a:r>
              <a:rPr lang="en-US" altLang="en-US" smtClean="0"/>
              <a:t>Limited by databases</a:t>
            </a:r>
          </a:p>
          <a:p>
            <a:pPr lvl="1" eaLnBrk="1" hangingPunct="1"/>
            <a:r>
              <a:rPr lang="en-US" altLang="en-US" smtClean="0"/>
              <a:t>Not directly related to ecosystem function</a:t>
            </a:r>
          </a:p>
          <a:p>
            <a:pPr eaLnBrk="1" hangingPunct="1"/>
            <a:endParaRPr lang="en-US" altLang="en-US" smtClean="0"/>
          </a:p>
        </p:txBody>
      </p:sp>
      <p:sp>
        <p:nvSpPr>
          <p:cNvPr id="9220" name="Content Placeholder 3"/>
          <p:cNvSpPr>
            <a:spLocks noGrp="1"/>
          </p:cNvSpPr>
          <p:nvPr>
            <p:ph sz="half" idx="2"/>
          </p:nvPr>
        </p:nvSpPr>
        <p:spPr>
          <a:xfrm>
            <a:off x="5759824" y="1815353"/>
            <a:ext cx="4304460" cy="4504765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 smtClean="0"/>
              <a:t>Positive Aspects</a:t>
            </a:r>
          </a:p>
          <a:p>
            <a:pPr lvl="1" eaLnBrk="1" hangingPunct="1">
              <a:defRPr/>
            </a:pPr>
            <a:r>
              <a:rPr lang="en-US" altLang="en-US" dirty="0" smtClean="0"/>
              <a:t>Produces “functional” and taxonomic data</a:t>
            </a:r>
          </a:p>
          <a:p>
            <a:pPr lvl="1" eaLnBrk="1" hangingPunct="1">
              <a:defRPr/>
            </a:pPr>
            <a:r>
              <a:rPr lang="en-US" altLang="en-US" dirty="0" smtClean="0"/>
              <a:t>Not restricted by PCR All “organisms”</a:t>
            </a:r>
          </a:p>
          <a:p>
            <a:pPr eaLnBrk="1" hangingPunct="1">
              <a:defRPr/>
            </a:pPr>
            <a:r>
              <a:rPr lang="en-US" altLang="en-US" dirty="0" smtClean="0"/>
              <a:t>Negative Aspects</a:t>
            </a:r>
          </a:p>
          <a:p>
            <a:pPr lvl="1" eaLnBrk="1" hangingPunct="1">
              <a:defRPr/>
            </a:pPr>
            <a:r>
              <a:rPr lang="en-US" altLang="en-US" dirty="0"/>
              <a:t>Inefficient</a:t>
            </a:r>
          </a:p>
          <a:p>
            <a:pPr lvl="1" eaLnBrk="1" hangingPunct="1">
              <a:defRPr/>
            </a:pPr>
            <a:r>
              <a:rPr lang="en-US" altLang="en-US" dirty="0" smtClean="0"/>
              <a:t>Limited by databases</a:t>
            </a:r>
          </a:p>
          <a:p>
            <a:pPr marL="449660" lvl="1" indent="0">
              <a:buNone/>
              <a:defRPr/>
            </a:pPr>
            <a:endParaRPr lang="en-US" altLang="en-US" dirty="0" smtClean="0"/>
          </a:p>
        </p:txBody>
      </p:sp>
      <p:sp>
        <p:nvSpPr>
          <p:cNvPr id="17413" name="TextBox 5"/>
          <p:cNvSpPr txBox="1">
            <a:spLocks noChangeArrowheads="1"/>
          </p:cNvSpPr>
          <p:nvPr/>
        </p:nvSpPr>
        <p:spPr bwMode="auto">
          <a:xfrm>
            <a:off x="2217365" y="941295"/>
            <a:ext cx="2282997" cy="472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71"/>
              <a:t>Metabarcoding</a:t>
            </a:r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auto">
          <a:xfrm>
            <a:off x="5625353" y="941295"/>
            <a:ext cx="4293163" cy="472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71"/>
              <a:t>Whole Metagenome Shotgun</a:t>
            </a:r>
          </a:p>
        </p:txBody>
      </p:sp>
    </p:spTree>
    <p:extLst>
      <p:ext uri="{BB962C8B-B14F-4D97-AF65-F5344CB8AC3E}">
        <p14:creationId xmlns:p14="http://schemas.microsoft.com/office/powerpoint/2010/main" val="252026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Marker Genes/Barcodes</a:t>
            </a:r>
          </a:p>
        </p:txBody>
      </p:sp>
      <p:pic>
        <p:nvPicPr>
          <p:cNvPr id="9219" name="Picture 4" descr="http://www.gatc-biotech.com/fileadmin/Kundendaten/Upload_8.0/Bilder/16S%20rRNA%20Analysi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118" y="1815353"/>
            <a:ext cx="7737662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Picture 8" descr="http://www.palaeontologie.geo.uni-muenchen.de/SBP/images/stories/co1-primer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19"/>
          <a:stretch>
            <a:fillRect/>
          </a:stretch>
        </p:blipFill>
        <p:spPr bwMode="auto">
          <a:xfrm>
            <a:off x="2330824" y="4504765"/>
            <a:ext cx="7052703" cy="2151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1" name="TextBox 1"/>
          <p:cNvSpPr txBox="1">
            <a:spLocks noChangeArrowheads="1"/>
          </p:cNvSpPr>
          <p:nvPr/>
        </p:nvSpPr>
        <p:spPr bwMode="auto">
          <a:xfrm>
            <a:off x="2263589" y="1411941"/>
            <a:ext cx="2114681" cy="418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118"/>
              <a:t>Ribosomal RNA</a:t>
            </a:r>
          </a:p>
        </p:txBody>
      </p:sp>
      <p:sp>
        <p:nvSpPr>
          <p:cNvPr id="9222" name="TextBox 7"/>
          <p:cNvSpPr txBox="1">
            <a:spLocks noChangeArrowheads="1"/>
          </p:cNvSpPr>
          <p:nvPr/>
        </p:nvSpPr>
        <p:spPr bwMode="auto">
          <a:xfrm>
            <a:off x="2263588" y="4111159"/>
            <a:ext cx="2446504" cy="418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118"/>
              <a:t>Mitochondrial DNA</a:t>
            </a:r>
          </a:p>
        </p:txBody>
      </p:sp>
    </p:spTree>
    <p:extLst>
      <p:ext uri="{BB962C8B-B14F-4D97-AF65-F5344CB8AC3E}">
        <p14:creationId xmlns:p14="http://schemas.microsoft.com/office/powerpoint/2010/main" val="372780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 smtClean="0"/>
              <a:t>The generation of Genomic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Next Generation DNA sequencing technologies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122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sea-change in genome-enabled biology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last several years have seen the development of fundamentally new sequencing technologies.</a:t>
            </a:r>
          </a:p>
          <a:p>
            <a:pPr lvl="1"/>
            <a:r>
              <a:rPr lang="en-US" dirty="0" smtClean="0"/>
              <a:t>A process that continues…</a:t>
            </a:r>
          </a:p>
          <a:p>
            <a:r>
              <a:rPr lang="en-US" dirty="0" smtClean="0"/>
              <a:t>These technologies produce more data, and better data in many fewer steps. </a:t>
            </a:r>
          </a:p>
          <a:p>
            <a:r>
              <a:rPr lang="en-US" dirty="0" smtClean="0"/>
              <a:t>These changes make genomic analysis a core approach in diverse areas of biology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533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4" descr="https://www.genome.gov/images/content/costperMb2015_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015" y="1557618"/>
            <a:ext cx="6897221" cy="5171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 bwMode="auto">
          <a:xfrm>
            <a:off x="2102504" y="274544"/>
            <a:ext cx="798699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896" tIns="44948" rIns="89896" bIns="44948" anchor="ctr">
            <a:normAutofit fontScale="90000" lnSpcReduction="20000"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9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9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9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900">
                <a:solidFill>
                  <a:schemeClr val="tx1"/>
                </a:solidFill>
                <a:latin typeface="Calibri" pitchFamily="34" charset="0"/>
              </a:defRPr>
            </a:lvl5pPr>
            <a:lvl6pPr marL="509412" algn="ctr" rtl="0" eaLnBrk="1" fontAlgn="base" hangingPunct="1">
              <a:spcBef>
                <a:spcPct val="0"/>
              </a:spcBef>
              <a:spcAft>
                <a:spcPct val="0"/>
              </a:spcAft>
              <a:defRPr sz="4900">
                <a:solidFill>
                  <a:schemeClr val="tx1"/>
                </a:solidFill>
                <a:latin typeface="Calibri" pitchFamily="34" charset="0"/>
              </a:defRPr>
            </a:lvl6pPr>
            <a:lvl7pPr marL="1018824" algn="ctr" rtl="0" eaLnBrk="1" fontAlgn="base" hangingPunct="1">
              <a:spcBef>
                <a:spcPct val="0"/>
              </a:spcBef>
              <a:spcAft>
                <a:spcPct val="0"/>
              </a:spcAft>
              <a:defRPr sz="4900">
                <a:solidFill>
                  <a:schemeClr val="tx1"/>
                </a:solidFill>
                <a:latin typeface="Calibri" pitchFamily="34" charset="0"/>
              </a:defRPr>
            </a:lvl7pPr>
            <a:lvl8pPr marL="1528237" algn="ctr" rtl="0" eaLnBrk="1" fontAlgn="base" hangingPunct="1">
              <a:spcBef>
                <a:spcPct val="0"/>
              </a:spcBef>
              <a:spcAft>
                <a:spcPct val="0"/>
              </a:spcAft>
              <a:defRPr sz="4900">
                <a:solidFill>
                  <a:schemeClr val="tx1"/>
                </a:solidFill>
                <a:latin typeface="Calibri" pitchFamily="34" charset="0"/>
              </a:defRPr>
            </a:lvl8pPr>
            <a:lvl9pPr marL="2037649" algn="ctr" rtl="0" eaLnBrk="1" fontAlgn="base" hangingPunct="1">
              <a:spcBef>
                <a:spcPct val="0"/>
              </a:spcBef>
              <a:spcAft>
                <a:spcPct val="0"/>
              </a:spcAft>
              <a:defRPr sz="49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en-US" sz="4324" dirty="0"/>
              <a:t>“Sequencing is now the cheapest part of sequencing” C. Titus Brown</a:t>
            </a:r>
            <a:endParaRPr lang="en-US" sz="4324" dirty="0"/>
          </a:p>
        </p:txBody>
      </p:sp>
    </p:spTree>
    <p:extLst>
      <p:ext uri="{BB962C8B-B14F-4D97-AF65-F5344CB8AC3E}">
        <p14:creationId xmlns:p14="http://schemas.microsoft.com/office/powerpoint/2010/main" val="306186191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1722</Words>
  <Application>Microsoft Office PowerPoint</Application>
  <PresentationFormat>Widescreen</PresentationFormat>
  <Paragraphs>322</Paragraphs>
  <Slides>43</Slides>
  <Notes>43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Arial Unicode MS</vt:lpstr>
      <vt:lpstr>맑은 고딕</vt:lpstr>
      <vt:lpstr>Arial</vt:lpstr>
      <vt:lpstr>Calibri</vt:lpstr>
      <vt:lpstr>Calibri Light</vt:lpstr>
      <vt:lpstr>Times New Roman</vt:lpstr>
      <vt:lpstr>Office Theme</vt:lpstr>
      <vt:lpstr>Outline</vt:lpstr>
      <vt:lpstr>Why are we pushing the Bourne Again SHell (BASH)?</vt:lpstr>
      <vt:lpstr>Concepts for environmental genomics</vt:lpstr>
      <vt:lpstr>PowerPoint Presentation</vt:lpstr>
      <vt:lpstr>Major Workflows</vt:lpstr>
      <vt:lpstr>Marker Genes/Barcodes</vt:lpstr>
      <vt:lpstr>The generation of Genomic Data</vt:lpstr>
      <vt:lpstr>A sea-change in genome-enabled biology</vt:lpstr>
      <vt:lpstr>PowerPoint Presentation</vt:lpstr>
      <vt:lpstr>Cost of Meta-barcoding</vt:lpstr>
      <vt:lpstr>Next Generation Sequencing Technologies</vt:lpstr>
      <vt:lpstr>Illumina Sequencing by synthesis</vt:lpstr>
      <vt:lpstr>PowerPoint Presentation</vt:lpstr>
      <vt:lpstr>Sequencing on the inside surface of a flowcell</vt:lpstr>
      <vt:lpstr>PowerPoint Presentation</vt:lpstr>
      <vt:lpstr>PowerPoint Presentation</vt:lpstr>
      <vt:lpstr>Making sequencing massively parallel</vt:lpstr>
      <vt:lpstr>PowerPoint Presentation</vt:lpstr>
      <vt:lpstr>PowerPoint Presentation</vt:lpstr>
      <vt:lpstr>Illumina Stargazing</vt:lpstr>
      <vt:lpstr>Pac Bio</vt:lpstr>
      <vt:lpstr>Nanopore Sequencing</vt:lpstr>
      <vt:lpstr> Data structures and conventions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GFF files describe the position of genes in a FASTA file.   </vt:lpstr>
      <vt:lpstr>Sequence Alignment Map (SAM) Files  or BAM for binary version</vt:lpstr>
      <vt:lpstr> Sequencing and assembling a genome </vt:lpstr>
      <vt:lpstr>PowerPoint Presentation</vt:lpstr>
      <vt:lpstr>Sequencing a genome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Genome annotation and inferring function </vt:lpstr>
      <vt:lpstr>Inferring Function from a DNA Sequence</vt:lpstr>
      <vt:lpstr>PowerPoint Presentation</vt:lpstr>
      <vt:lpstr>Beyond protein coding genes</vt:lpstr>
    </vt:vector>
  </TitlesOfParts>
  <Company>University of New Hampshire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Outline</dc:title>
  <dc:creator>W. Kelley Thomas</dc:creator>
  <cp:lastModifiedBy>W. Kelley Thomas</cp:lastModifiedBy>
  <cp:revision>1</cp:revision>
  <dcterms:created xsi:type="dcterms:W3CDTF">2018-01-15T21:07:42Z</dcterms:created>
  <dcterms:modified xsi:type="dcterms:W3CDTF">2018-01-15T21:08:51Z</dcterms:modified>
</cp:coreProperties>
</file>

<file path=docProps/thumbnail.jpeg>
</file>